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1" r:id="rId3"/>
    <p:sldId id="262" r:id="rId4"/>
    <p:sldId id="265" r:id="rId5"/>
    <p:sldId id="264" r:id="rId6"/>
    <p:sldId id="266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6C1C7-5B38-4F67-ADC7-5DC57AAA9FDE}" type="datetimeFigureOut">
              <a:rPr lang="it-IT" smtClean="0"/>
              <a:t>27/01/2026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60C46-252C-4F4C-84DF-1147669385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3254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60C46-252C-4F4C-84DF-114766938500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7809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E8EAD-04FB-32CC-2392-78692BF33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CC214634-B0B4-AF09-DB7B-BFA1310F0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FC426223-C7A6-073B-C497-C4ACA2A0FB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4C5C947-9EB5-67EA-79FB-C07EE156DA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60C46-252C-4F4C-84DF-114766938500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402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88D98-E253-1DB8-CB79-8F7E82914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C0FB3F8-3D3B-3015-6912-0F359B19AB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F830B5A6-BFD2-AC46-8BA7-F3A9BD7809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5A81AA0-E0AC-B938-A1C3-8E8B8714B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60C46-252C-4F4C-84DF-114766938500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0121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90E00-277C-9EC3-58B9-8732D7463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A553D15-1280-0FEB-AA18-A12A0853A6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D7FFC46D-5EB3-7BF7-2669-FEDA70CE8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A1CB112-5565-4BC8-ECED-C29B9AD996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60C46-252C-4F4C-84DF-114766938500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1326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1D87A-D0A9-1297-C0DA-75BD48437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0E8F851B-4E51-E92D-7939-4B870EE151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4769F9B-EB0F-5507-2352-5670DB177C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AFAFFEC-7716-DB5F-797A-6E2977FF82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60C46-252C-4F4C-84DF-114766938500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5489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285C4-6EBF-E39D-799B-7D0F1BB0C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C41CB9B-8E81-712F-9EC3-620D5AA2E8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FCD70D46-AEB1-3971-C2FA-E66B9981FF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9CBCB3-3F48-971F-52B6-59EA9F39FA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60C46-252C-4F4C-84DF-114766938500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8898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F8676-74E4-E23F-3C1A-67D0D90D0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0881D117-4D85-2193-B5BA-F70B8E2F1A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F148EB3-62C8-B456-B219-16794368E0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C37157F-FB60-EF9F-3799-07CBA78C6D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60C46-252C-4F4C-84DF-114766938500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0431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7E4CE-78D0-BEA8-6DD7-0E66A94B5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DCB1C15-D2FC-2DA3-921E-B2B4BE3CD1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BA45BC1-2C28-3DBF-38FC-94B5C821AF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2B5139-D316-8529-5C21-47CA19A254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60C46-252C-4F4C-84DF-114766938500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4038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4CFB5-EFC1-AD34-B999-320DFA1A2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CBFB9E45-3971-84DF-C6A4-C6F738E377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BEEBC9B7-F9FA-DB25-4094-14AD938284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44F8E44-BD57-317C-7315-CD24A7650A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60C46-252C-4F4C-84DF-114766938500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62519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6A865-D706-0D92-C68D-BA5DF68C3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17A438B-4C34-3242-9FE6-09EA8C129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03C9447-E577-CEB0-7F40-67B57FFB6B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4574132-FF30-D39C-CF9F-18FEB7EA4C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60C46-252C-4F4C-84DF-114766938500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6024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80CBD-7AFC-A428-4453-96C1FF94824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A1B8219-9C0F-CC94-39B6-9738F0B7B09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6D3D6F-200C-4EB2-F810-99A1951159C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87705D-4E2B-4906-98C6-4B3D8241C700}" type="datetime1">
              <a:rPr lang="it-IT"/>
              <a:pPr lvl="0"/>
              <a:t>27/01/2026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F7038B-0986-41A2-E93B-FF264162E7F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6B80757-99AB-6052-A5C6-EF20757471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064A14-8B3B-467D-B500-1B43870FDC9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22053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B7CB2A-1157-EF36-D2F7-F6D7F467A49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E10E6DA-E3E3-5D48-CB80-7A6E4997FE8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CC0F87-B93E-B2AF-3009-2F40C93E268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891CC8-6366-41E7-9E77-D59BD94C4EDB}" type="datetime1">
              <a:rPr lang="it-IT"/>
              <a:pPr lvl="0"/>
              <a:t>27/01/2026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F53446-F0D0-A585-B73F-1980A9A3768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6A4AC85-B17F-0AC1-8EF3-A05636D6F3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43747D-EC32-4373-B558-EEFEBD0BB44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5101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B05DFF2-A940-EC42-80DA-E1CD18DAEEB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C65607C-3A48-715E-2509-5A65F0DA9CC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AAE510-7194-5C54-A8ED-1221AA906BC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97F6BA-F0A1-4BCA-B9AF-2AEDAA677CD2}" type="datetime1">
              <a:rPr lang="it-IT"/>
              <a:pPr lvl="0"/>
              <a:t>27/01/2026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AA0F9D-B3DB-9788-D6B4-FFC0F282E3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206AEF-2DD4-6DBA-D619-A4337588A0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2346A1-5A12-48C7-AE4E-A818C5D4A00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191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605812-CC7C-3692-8D98-C139E223B3B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2F2962-10BA-2C5B-15D9-5D5F0ABACB2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66C3A0-1172-F75B-4E05-E9CE56035A4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39C378-96B2-481F-A126-2AB05EB7776B}" type="datetime1">
              <a:rPr lang="it-IT"/>
              <a:pPr lvl="0"/>
              <a:t>27/01/2026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E199F5-1DCB-C9F3-0871-86642BC3D7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2D77CE6-0126-8791-AC48-2EA57D91C1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DB4225-733C-435B-8F45-794043EDA88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02148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A0F518-ACC1-79F7-4E73-27856BDB2E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07DD7CA-956B-7173-B386-AEB87D7D0A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BF4365-4756-080C-FF47-9C10B643211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F88E0B-89BC-425A-995A-FAF07777C1F7}" type="datetime1">
              <a:rPr lang="it-IT"/>
              <a:pPr lvl="0"/>
              <a:t>27/01/2026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28B01F-5640-C85A-122A-8EB1DA76D2D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562697-7AD3-840D-F839-0E049BC917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0979E2-4B23-4FEF-AF9B-B7F72A98F60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894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BEB00F-CBFF-B3C9-CFF1-3C13FFC75B2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2E98E3-78D1-B5B1-134B-6E967124B84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E26ACB-80FD-EAF6-D88C-D7ACBCAA98E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BE5636D-A168-A5B7-D7B8-AE118161A7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79A965-B232-497B-92F7-9EC5A187A7A3}" type="datetime1">
              <a:rPr lang="it-IT"/>
              <a:pPr lvl="0"/>
              <a:t>27/01/2026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5027062-C205-9CFB-2E90-D4023D8C9EB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A12F9A-5BDA-9253-6117-07FCF84CD1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3DC65E-91FA-4203-AFFF-F7480B4A31C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9771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1DA838-5C57-BC8C-1E29-A3F06CB8C93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229235-4736-918C-B445-6D77A23811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05B5C30-D564-09DB-1CCD-933A85FDBFA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B7092E-1072-1577-0901-7DEE5FAE066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A67CFAF-D1BC-2AA0-CFE3-4E1AE7DF2D89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CE77199-299B-66EA-FB91-FAFF3B906C4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4F945C-20D2-4767-A544-69939F020291}" type="datetime1">
              <a:rPr lang="it-IT"/>
              <a:pPr lvl="0"/>
              <a:t>27/01/2026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BF523D0-9ABC-F4CD-E54E-A77357F312B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FC751F6-37B2-DE23-5FDF-2AF2E73C51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F189E6-585A-4993-9883-2F24EA4D387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866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BE2669-E646-10BD-9A46-BD4265837EC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76F119D-14D6-A5E3-6824-46C4092FD43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58FB92-58A2-4D13-AFD1-1B99333310A5}" type="datetime1">
              <a:rPr lang="it-IT"/>
              <a:pPr lvl="0"/>
              <a:t>27/01/2026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4B292BB-D6BD-6D8B-1EF0-5EAD6ADCAD5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2CA0BF3-6435-C19A-60C8-40F4644E93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18969D-1E2C-44E8-9344-AB02E522CC3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428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8626D81-BE8A-54BB-3517-B1E2DE227C1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C6EE33-66F5-421B-9BA5-57ACF4DCC765}" type="datetime1">
              <a:rPr lang="it-IT"/>
              <a:pPr lvl="0"/>
              <a:t>27/01/2026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D0D8889-1736-1381-B4E3-B50FC51BB4F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C289B90-00FC-2DC0-B653-EA480BB17A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824929-F55E-4160-96AF-8041021D462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1165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6BBCAC-0D78-2B8D-87C9-ADE1B88D69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87A4512-14F0-06D4-398D-ED69A40778D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6815FDC-FBA7-B83D-2B41-DAF235543D4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68F5F7D-2AC9-3218-873C-AAEED77056C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329E3A-C77B-4B68-A43D-CDC43F26BB24}" type="datetime1">
              <a:rPr lang="it-IT"/>
              <a:pPr lvl="0"/>
              <a:t>27/01/2026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D5F3A9A-2BBC-E25A-39D6-A298F7F46AB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F1387EE-0372-9204-8F2C-7BC31061E9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58F102-8A4F-471D-83CF-FFAB3EA71FC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1777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B3527F-41FB-D9A5-052C-1982A8C897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95B5E6F-92C4-7F6D-42B4-DBC697381B63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5C205C-777D-C7B9-F455-F5133C0F774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0276C59-566E-AB9D-1B10-32FA1332CE3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6F4693-06A8-4150-B082-6DE6DC977558}" type="datetime1">
              <a:rPr lang="it-IT"/>
              <a:pPr lvl="0"/>
              <a:t>27/01/2026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302532-B589-EFB2-B808-D1AC59629E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BC48168-B71E-8E23-6F08-E9A9827DC8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9C43A2-CB78-4EEF-ADC0-9DF543C0580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9932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109D5C5-81EF-4BB7-5E79-DB8899F09A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EC0BACE-479F-2083-ED61-1EC1BC63A2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74797A-0046-DBB9-C788-43FD8E7A99A7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A86E2AD0-D7A4-4380-9925-B1842F3E0679}" type="datetime1">
              <a:rPr lang="it-IT"/>
              <a:pPr lvl="0"/>
              <a:t>27/01/2026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A74609-7E9B-2534-9CA4-8472A2075DC5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149F62-7824-13ED-F8F0-EB4C132AA64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A8AD9F1-E48F-433F-9E76-917081EF2463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it-IT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it-IT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cquistiPSF.biblioteca@unimib.it" TargetMode="External"/><Relationship Id="rId5" Type="http://schemas.openxmlformats.org/officeDocument/2006/relationships/hyperlink" Target="mailto:acquistiDES.biblioteca@unimib.it" TargetMode="External"/><Relationship Id="rId4" Type="http://schemas.openxmlformats.org/officeDocument/2006/relationships/hyperlink" Target="mailto:acquistiSTM.biblioteca@unimib.i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693ABA-230E-DDCB-58EB-2C1C56E0C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6E9D38-A22E-30D1-219A-5E60BA4D9A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75927BD-350E-9649-531F-9054433326BF}"/>
              </a:ext>
            </a:extLst>
          </p:cNvPr>
          <p:cNvSpPr txBox="1"/>
          <p:nvPr/>
        </p:nvSpPr>
        <p:spPr>
          <a:xfrm>
            <a:off x="3057963" y="265108"/>
            <a:ext cx="8549320" cy="5343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ANTICIPI DI SPESE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3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nessun caso si ritiene di dover anticipare spese per conto dei Dottorandi, come ad esempio quote di iscrizione a corsi o spese di missione. Eccezionalmente si potrà disporre l’anticipo della spesa, se particolarmente rilevante, a condizione che il Dottorando firmi una dichiarazio</a:t>
            </a:r>
            <a:r>
              <a:rPr lang="it-IT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nella quale si impegna a restituire, </a:t>
            </a:r>
            <a:r>
              <a:rPr lang="it-IT" sz="3000" b="1" u="sng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tasca propria</a:t>
            </a:r>
            <a:r>
              <a:rPr lang="it-IT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le spese anticipate dal Dipartimento che non si siano rivelate giustificate.</a:t>
            </a:r>
            <a:endParaRPr lang="it-IT" sz="3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935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0B5527-B0A1-966C-8D2D-E98179338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9BDA57-B681-F134-E18F-A60B29D2C8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sp>
        <p:nvSpPr>
          <p:cNvPr id="3" name="Google Shape;199;p8">
            <a:extLst>
              <a:ext uri="{FF2B5EF4-FFF2-40B4-BE49-F238E27FC236}">
                <a16:creationId xmlns:a16="http://schemas.microsoft.com/office/drawing/2014/main" id="{2D9B36E3-714D-3AB9-81B9-34F460006487}"/>
              </a:ext>
            </a:extLst>
          </p:cNvPr>
          <p:cNvSpPr txBox="1"/>
          <p:nvPr/>
        </p:nvSpPr>
        <p:spPr>
          <a:xfrm>
            <a:off x="3166470" y="450426"/>
            <a:ext cx="8241476" cy="6124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4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Missioni</a:t>
            </a:r>
            <a:endParaRPr sz="4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  missioni di ricerca, in Italia e all’estero, devono essere concordate con il proprio tutor e autorizzate dal coordinatore del corso e dal Direttore del dipartimento. 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2800" b="1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Prima della partenza</a:t>
            </a:r>
            <a:r>
              <a:rPr lang="it-IT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occorre accedere all’apposita procedura online a </a:t>
            </a:r>
            <a:r>
              <a:rPr lang="it-IT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questo link: </a:t>
            </a:r>
            <a:r>
              <a:rPr lang="it-IT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 unimib.u-web.cineca.it/</a:t>
            </a:r>
            <a:r>
              <a:rPr lang="it-IT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appautmis</a:t>
            </a:r>
            <a:r>
              <a:rPr lang="it-IT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 compilare la richiesta, allegando la documentazione sull’attività oggetto della missione (programma del convegno, lettera d’invito, etc.), le ricevute delle spese già sostenute e una previsione di quella ancora da sostenere</a:t>
            </a:r>
            <a:r>
              <a:rPr lang="it-IT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it-IT" sz="1800" b="0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 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29291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94EA85-1B9D-58D1-255B-6DE7948ED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904041-97BD-3F91-42EB-BE1F9A79BA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sp>
        <p:nvSpPr>
          <p:cNvPr id="4" name="Google Shape;209;p37">
            <a:extLst>
              <a:ext uri="{FF2B5EF4-FFF2-40B4-BE49-F238E27FC236}">
                <a16:creationId xmlns:a16="http://schemas.microsoft.com/office/drawing/2014/main" id="{BB0EA7AB-0825-AEC8-43E8-DF976043DE35}"/>
              </a:ext>
            </a:extLst>
          </p:cNvPr>
          <p:cNvSpPr txBox="1"/>
          <p:nvPr/>
        </p:nvSpPr>
        <p:spPr>
          <a:xfrm>
            <a:off x="3289085" y="632640"/>
            <a:ext cx="8212200" cy="5047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Linee guida per la compilazione  della richiesta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R"/>
            </a:pPr>
            <a:r>
              <a:rPr lang="it-IT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Tipo richiesta: missioni su progetti</a:t>
            </a: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R"/>
            </a:pPr>
            <a:r>
              <a:rPr lang="it-IT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Responsabile del progetto: indicare sempre il Coordinatore del Corso</a:t>
            </a: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R"/>
            </a:pPr>
            <a:r>
              <a:rPr lang="it-IT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codice progetto: per il 39 e il 40 non occorre inserire nulla, verrà compilato dal Coordinatore, il 41 vedrà il proprio progetto nominativo</a:t>
            </a: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R"/>
            </a:pPr>
            <a:r>
              <a:rPr lang="it-IT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Regolamento: TES - regolamento di Ateneo</a:t>
            </a: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R"/>
            </a:pPr>
            <a:r>
              <a:rPr lang="it-IT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Motivazione: indicare il motivo della missione (es. partecipazione a Convegno, </a:t>
            </a:r>
            <a:r>
              <a:rPr lang="it-IT" sz="20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Summer</a:t>
            </a:r>
            <a:r>
              <a:rPr lang="it-IT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School, etc.</a:t>
            </a: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R"/>
            </a:pPr>
            <a:r>
              <a:rPr lang="it-IT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Causale: ricerca di base</a:t>
            </a: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R"/>
            </a:pPr>
            <a:r>
              <a:rPr lang="it-IT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Missioni senza spese: casistica particolare, da utilizzare per </a:t>
            </a:r>
            <a:r>
              <a:rPr lang="it-IT" sz="2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copertura assicurativa</a:t>
            </a: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R"/>
            </a:pPr>
            <a:r>
              <a:rPr lang="it-IT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Mezzi straordinari: da compilare solo se si usano mezzi straordinari così come da Regolamento vigente </a:t>
            </a: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R"/>
            </a:pPr>
            <a:r>
              <a:rPr lang="it-IT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Spese a preventivo: </a:t>
            </a:r>
            <a:r>
              <a:rPr lang="it-IT" sz="2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inserire sempre le spese già sostenute e una stima di quelle che si prevede di ulteriormente sostenere</a:t>
            </a: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3283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2575F5-52D4-4BBD-981F-BA778011D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C4592E-0B92-BE6B-F261-6F12213339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pic>
        <p:nvPicPr>
          <p:cNvPr id="3" name="Google Shape;223;p39">
            <a:extLst>
              <a:ext uri="{FF2B5EF4-FFF2-40B4-BE49-F238E27FC236}">
                <a16:creationId xmlns:a16="http://schemas.microsoft.com/office/drawing/2014/main" id="{8B4BD537-C5E5-C844-85ED-1A8E6D78D65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82881" y="520861"/>
            <a:ext cx="8599046" cy="551078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24;p39">
            <a:extLst>
              <a:ext uri="{FF2B5EF4-FFF2-40B4-BE49-F238E27FC236}">
                <a16:creationId xmlns:a16="http://schemas.microsoft.com/office/drawing/2014/main" id="{26157F04-C8D4-8B0A-368D-2210F1D2F790}"/>
              </a:ext>
            </a:extLst>
          </p:cNvPr>
          <p:cNvSpPr txBox="1"/>
          <p:nvPr/>
        </p:nvSpPr>
        <p:spPr>
          <a:xfrm>
            <a:off x="4842588" y="3214396"/>
            <a:ext cx="1912775" cy="34056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dirty="0"/>
              <a:t>LOREDANA GARLATI</a:t>
            </a:r>
            <a:endParaRPr sz="1000" dirty="0"/>
          </a:p>
        </p:txBody>
      </p:sp>
    </p:spTree>
    <p:extLst>
      <p:ext uri="{BB962C8B-B14F-4D97-AF65-F5344CB8AC3E}">
        <p14:creationId xmlns:p14="http://schemas.microsoft.com/office/powerpoint/2010/main" val="3006151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2F2043-08DB-E06D-FC35-1A0A9BC90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F65818-D0B6-FAFB-FFE4-732A2FCB77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sp>
        <p:nvSpPr>
          <p:cNvPr id="3" name="Google Shape;230;p38">
            <a:extLst>
              <a:ext uri="{FF2B5EF4-FFF2-40B4-BE49-F238E27FC236}">
                <a16:creationId xmlns:a16="http://schemas.microsoft.com/office/drawing/2014/main" id="{784E33B1-1E47-B30D-D9A4-D2FD77C49BA4}"/>
              </a:ext>
            </a:extLst>
          </p:cNvPr>
          <p:cNvSpPr txBox="1"/>
          <p:nvPr/>
        </p:nvSpPr>
        <p:spPr>
          <a:xfrm>
            <a:off x="3004457" y="905994"/>
            <a:ext cx="8498196" cy="552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Linee guida per la compilazione della richiesta</a:t>
            </a:r>
            <a:endParaRPr sz="14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sz="8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2000"/>
              <a:buFont typeface="Arial"/>
              <a:buNone/>
            </a:pPr>
            <a:r>
              <a:rPr lang="it-IT" sz="20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 termine dell'inserimento delle informazioni occorre salvare ed inviare la missione in approvazione. </a:t>
            </a:r>
            <a:endParaRPr sz="20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2000"/>
              <a:buFont typeface="Arial"/>
              <a:buNone/>
            </a:pPr>
            <a:r>
              <a:rPr lang="it-IT" sz="20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missione verrà autorizzata dal Coordinatore e dal Direttore di Dipartimento.</a:t>
            </a:r>
            <a:endParaRPr sz="14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000"/>
              <a:buFont typeface="Arial"/>
              <a:buNone/>
            </a:pPr>
            <a:endParaRPr lang="it-IT" sz="20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1600"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Al rientro si dovrà completare il modulo precedentemente compilato,</a:t>
            </a:r>
            <a:r>
              <a:rPr lang="it-IT" sz="20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2000" b="1" u="sng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indicando a sistema le spese e allegando:</a:t>
            </a:r>
          </a:p>
          <a:p>
            <a:pPr marL="342900" indent="-342900" algn="just"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defRPr/>
            </a:pPr>
            <a:r>
              <a:rPr lang="it-IT" sz="2000" b="1" u="sng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scansione dei documenti fiscali a supporto</a:t>
            </a:r>
          </a:p>
          <a:p>
            <a:pPr marL="342900" indent="-342900" algn="just"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defRPr/>
            </a:pPr>
            <a:r>
              <a:rPr lang="it-IT" sz="2000" b="1" u="sng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ricevute comprovanti il pagamento tracciabile (spese in Italia)</a:t>
            </a:r>
          </a:p>
          <a:p>
            <a:pPr marL="342900" indent="-342900" algn="just"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defRPr/>
            </a:pPr>
            <a:r>
              <a:rPr lang="it-IT" sz="2000" b="1" u="sng" dirty="0">
                <a:solidFill>
                  <a:prstClr val="black"/>
                </a:solidFill>
                <a:latin typeface="Calibri"/>
                <a:ea typeface="Calibri"/>
                <a:cs typeface="Calibri"/>
                <a:sym typeface="Calibri"/>
              </a:rPr>
              <a:t>l’attestato di partecipazione</a:t>
            </a:r>
            <a:r>
              <a:rPr lang="it-IT" sz="200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342900" indent="-342900" algn="just"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defRPr/>
            </a:pPr>
            <a:endParaRPr lang="it-IT" sz="2000" b="1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1600"/>
              <a:defRPr/>
            </a:pPr>
            <a:r>
              <a:rPr lang="it-IT" sz="20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 infine 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inoltrando la richiesta di rimborso tramite la piattaforma.</a:t>
            </a:r>
            <a:endParaRPr kumimoji="0" lang="it-IT" sz="20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r>
              <a:rPr lang="it-IT" sz="20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stampa del frontespizio della missione e gli originali cartacei dei documenti fiscali (biglietti, fatture, scontrini ecc.) dovranno consegnati al Centro servizi </a:t>
            </a:r>
            <a:r>
              <a:rPr lang="it-IT" sz="2000" dirty="0">
                <a:solidFill>
                  <a:prstClr val="black"/>
                </a:solidFill>
                <a:latin typeface="Calibri"/>
                <a:ea typeface="Calibri"/>
                <a:cs typeface="Calibri"/>
                <a:sym typeface="Calibri"/>
              </a:rPr>
              <a:t>che è responsabile della conservazione degli originali di spesa</a:t>
            </a:r>
            <a:r>
              <a:rPr lang="it-IT" sz="20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4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900"/>
              <a:buFont typeface="Arial"/>
              <a:buNone/>
            </a:pPr>
            <a:endParaRPr sz="9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2000"/>
              <a:buFont typeface="Arial"/>
              <a:buNone/>
            </a:pPr>
            <a:r>
              <a:rPr lang="it-IT" sz="20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        </a:t>
            </a:r>
            <a:endParaRPr sz="20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4069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39975A-F35D-8CCB-994B-C8C54D4B9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908A4F-D90B-9543-3B5B-831609A69E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sp>
        <p:nvSpPr>
          <p:cNvPr id="3" name="Google Shape;230;p38">
            <a:extLst>
              <a:ext uri="{FF2B5EF4-FFF2-40B4-BE49-F238E27FC236}">
                <a16:creationId xmlns:a16="http://schemas.microsoft.com/office/drawing/2014/main" id="{0BE47DF3-9A81-7848-3501-97B6F7ED2082}"/>
              </a:ext>
            </a:extLst>
          </p:cNvPr>
          <p:cNvSpPr txBox="1"/>
          <p:nvPr/>
        </p:nvSpPr>
        <p:spPr>
          <a:xfrm>
            <a:off x="3013788" y="905994"/>
            <a:ext cx="8498196" cy="5878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buSzPts val="2800"/>
              <a:buFont typeface="Arial"/>
              <a:buNone/>
            </a:pPr>
            <a:r>
              <a:rPr lang="it-IT" sz="280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PUNTI DI ATTENZIONE</a:t>
            </a:r>
            <a:endParaRPr sz="14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sz="8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900"/>
              <a:buFont typeface="Arial"/>
              <a:buNone/>
            </a:pPr>
            <a:r>
              <a:rPr lang="it-IT" sz="20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L’autorizzazione alla missione ha valore ai fini della copertura assicurativa: va pertanto inserita con congruo anticipo, almeno 15 gg prima, per dare il tempo al coordinatore e al direttore di verificare prima della partenza.</a:t>
            </a:r>
          </a:p>
          <a:p>
            <a:pPr algn="just">
              <a:buClr>
                <a:srgbClr val="000000"/>
              </a:buClr>
              <a:buSzPts val="900"/>
              <a:buFont typeface="Arial"/>
              <a:buNone/>
            </a:pPr>
            <a:endParaRPr lang="it-IT" sz="20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900"/>
              <a:buFont typeface="Arial"/>
              <a:buNone/>
            </a:pPr>
            <a:r>
              <a:rPr lang="it-IT" sz="20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Nell’inserimento cercare di essere il più precisi e completi possibile, se si hanno dubbi, consultare la guida o chiedere ai colleghi.</a:t>
            </a:r>
          </a:p>
          <a:p>
            <a:pPr algn="just">
              <a:buClr>
                <a:srgbClr val="000000"/>
              </a:buClr>
              <a:buSzPts val="900"/>
              <a:buFont typeface="Arial"/>
              <a:buNone/>
            </a:pPr>
            <a:endParaRPr lang="it-IT" sz="20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900"/>
              <a:buFont typeface="Arial"/>
              <a:buNone/>
            </a:pPr>
            <a:r>
              <a:rPr lang="it-IT" sz="20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Il regolamento missioni di Ateneo fornisce indicazioni e precisazioni: occorre prenderne visione.</a:t>
            </a:r>
          </a:p>
          <a:p>
            <a:pPr algn="just">
              <a:buClr>
                <a:srgbClr val="000000"/>
              </a:buClr>
              <a:buSzPts val="900"/>
              <a:buFont typeface="Arial"/>
              <a:buNone/>
            </a:pPr>
            <a:endParaRPr lang="it-IT" sz="20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900"/>
              <a:buFont typeface="Arial"/>
              <a:buNone/>
            </a:pPr>
            <a:r>
              <a:rPr lang="it-IT" sz="20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documenti che si presentano a rimborso devono essere fiscalmente in regola e indicare chiaramente il tipo di spesa e il soggetto che l’ha sostenuta: in caso contrario potrebbe non essere riconosciuti ammissibili.</a:t>
            </a:r>
          </a:p>
          <a:p>
            <a:pPr algn="just">
              <a:buClr>
                <a:srgbClr val="000000"/>
              </a:buClr>
              <a:buSzPts val="900"/>
              <a:buFont typeface="Arial"/>
              <a:buNone/>
            </a:pPr>
            <a:endParaRPr lang="it-IT" sz="20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900"/>
              <a:buFont typeface="Arial"/>
              <a:buNone/>
            </a:pPr>
            <a:r>
              <a:rPr lang="it-IT" sz="20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Il mezzo proprio è considerato mezzo straordinario e pertanto soggetto a regole precise e  stringenti. </a:t>
            </a:r>
          </a:p>
          <a:p>
            <a:pPr>
              <a:buClr>
                <a:srgbClr val="000000"/>
              </a:buClr>
              <a:buSzPts val="900"/>
              <a:buFont typeface="Arial"/>
              <a:buNone/>
            </a:pPr>
            <a:endParaRPr sz="20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8850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1621D6-4F06-0EF1-47A0-10CB325BA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30;p38">
            <a:extLst>
              <a:ext uri="{FF2B5EF4-FFF2-40B4-BE49-F238E27FC236}">
                <a16:creationId xmlns:a16="http://schemas.microsoft.com/office/drawing/2014/main" id="{7D934ABD-0448-C7AD-67C2-39594E5088BE}"/>
              </a:ext>
            </a:extLst>
          </p:cNvPr>
          <p:cNvSpPr txBox="1"/>
          <p:nvPr/>
        </p:nvSpPr>
        <p:spPr>
          <a:xfrm>
            <a:off x="2965020" y="181977"/>
            <a:ext cx="8934372" cy="6438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lang="it-IT" sz="8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lang="it-IT" sz="8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r>
              <a:rPr lang="it-IT" sz="320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VALUTAZIONE DELL’AMMISSIBILITA’ </a:t>
            </a:r>
          </a:p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r>
              <a:rPr lang="it-IT" sz="320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DELLA SPESA</a:t>
            </a:r>
            <a:endParaRPr sz="3200" b="1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900"/>
              <a:buFont typeface="Arial"/>
              <a:buNone/>
            </a:pPr>
            <a:endParaRPr lang="it-IT" sz="20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900"/>
              <a:buFont typeface="Arial"/>
              <a:buNone/>
            </a:pPr>
            <a:r>
              <a:rPr lang="it-IT" sz="24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Il controllo finale delle spese presentate a rimborso e della loro ammissibilità rispetto ai regolamenti dell’Ateneo spetta all’Ufficio missioni, che può quindi chiedere chiarimenti e/o integrazioni e può anche procedere allo stralcio di spese.</a:t>
            </a:r>
          </a:p>
          <a:p>
            <a:pPr>
              <a:buClr>
                <a:srgbClr val="000000"/>
              </a:buClr>
              <a:buSzPts val="900"/>
              <a:buFont typeface="Arial"/>
              <a:buNone/>
            </a:pPr>
            <a:endParaRPr lang="it-IT" sz="20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900"/>
              <a:buFont typeface="Arial"/>
              <a:buNone/>
            </a:pPr>
            <a:r>
              <a:rPr lang="it-IT" sz="3600" b="1" u="sng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L’autorizzazione del Coordinatore e del Direttore hanno valore principalmente dal punto di vista scientifico e assicurativo.</a:t>
            </a:r>
          </a:p>
          <a:p>
            <a:pPr algn="just">
              <a:buClr>
                <a:srgbClr val="000000"/>
              </a:buClr>
              <a:buSzPts val="900"/>
              <a:buFont typeface="Arial"/>
              <a:buNone/>
            </a:pPr>
            <a:r>
              <a:rPr lang="it-IT" sz="3600" b="1" u="sng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Non comportano quindi un automatico diritto al rimborso.</a:t>
            </a:r>
          </a:p>
          <a:p>
            <a:pPr>
              <a:buClr>
                <a:srgbClr val="000000"/>
              </a:buClr>
              <a:buSzPts val="900"/>
              <a:buFont typeface="Arial"/>
              <a:buNone/>
            </a:pPr>
            <a:endParaRPr sz="20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5023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1601F3-04C8-AFEB-0BB7-0CEB052E779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90976" y="3166073"/>
            <a:ext cx="9030948" cy="748244"/>
          </a:xfrm>
        </p:spPr>
        <p:txBody>
          <a:bodyPr>
            <a:normAutofit fontScale="90000"/>
          </a:bodyPr>
          <a:lstStyle/>
          <a:p>
            <a:pPr lvl="0"/>
            <a:r>
              <a:rPr lang="it-IT" b="1" dirty="0">
                <a:latin typeface="Arial" pitchFamily="34"/>
                <a:cs typeface="Arial" pitchFamily="34"/>
              </a:rPr>
              <a:t>Dottorato di ricerca in Scienze giuridiche</a:t>
            </a:r>
            <a:br>
              <a:rPr lang="it-IT" b="1" dirty="0">
                <a:latin typeface="Arial" pitchFamily="34"/>
                <a:cs typeface="Arial" pitchFamily="34"/>
              </a:rPr>
            </a:br>
            <a:br>
              <a:rPr lang="it-IT" b="1" dirty="0">
                <a:latin typeface="Arial" pitchFamily="34"/>
                <a:cs typeface="Arial" pitchFamily="34"/>
              </a:rPr>
            </a:br>
            <a:r>
              <a:rPr lang="it-IT" b="1" dirty="0">
                <a:latin typeface="Arial" pitchFamily="34"/>
                <a:cs typeface="Arial" pitchFamily="34"/>
              </a:rPr>
              <a:t>Linee guida utilizzo fondi dottorato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736277-C2BE-E5AE-3830-723FA547BE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49F00BB-0BAB-C8CF-F114-D65DF45AFE1D}"/>
              </a:ext>
            </a:extLst>
          </p:cNvPr>
          <p:cNvSpPr txBox="1"/>
          <p:nvPr/>
        </p:nvSpPr>
        <p:spPr>
          <a:xfrm>
            <a:off x="3159890" y="1146114"/>
            <a:ext cx="8681011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BUDGET DI RICERCA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Budget annuale pari al 10% dell’importo annuale lordo della borsa.</a:t>
            </a: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Assegnato dal primo anno a tutti i dottorandi, con o senza borsa.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Il budget degli anni successivi al primo è cumulabile con la quota non fruita dell’anno precedente e utilizzabile entro l’esame finale.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9E7CFC-C795-B434-EAB2-496E700EE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5E4B38-B4DF-477E-1741-88314220F67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BC161F6-DA66-7DD6-A0DA-237AF91A3711}"/>
              </a:ext>
            </a:extLst>
          </p:cNvPr>
          <p:cNvSpPr txBox="1"/>
          <p:nvPr/>
        </p:nvSpPr>
        <p:spPr>
          <a:xfrm>
            <a:off x="3159890" y="1146114"/>
            <a:ext cx="8681011" cy="4951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GESTIONE DEL BUDGET</a:t>
            </a:r>
          </a:p>
          <a:p>
            <a:pPr>
              <a:lnSpc>
                <a:spcPts val="15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budget viene gestito direttamente dal centro servizi e dal dipartimento a cui afferisce il corso di dottorato.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E' utilizzabile – in generale - per tutte le spese che abbiano caratteristica di essere </a:t>
            </a:r>
            <a:r>
              <a:rPr lang="it-IT" sz="32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necessarie e specifiche</a:t>
            </a:r>
            <a:r>
              <a:rPr lang="it-IT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la ricerca.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43490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592F3B-3BB0-2EDD-8470-5FB25C1AE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DA8C3B-00FC-8128-F0B4-675D1D338C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D368ED5-5111-6DBA-BD1C-7EEEAB59B8AF}"/>
              </a:ext>
            </a:extLst>
          </p:cNvPr>
          <p:cNvSpPr txBox="1"/>
          <p:nvPr/>
        </p:nvSpPr>
        <p:spPr>
          <a:xfrm>
            <a:off x="3159890" y="752575"/>
            <a:ext cx="8681011" cy="594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TIPOLOGIE DI SPESE AMMISSIBILI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Spese per la mobilità della ricerca, sia in Italia che all’estero compresa la partecipazione a visite di studio presso altri atenei, aziende o istituzioni di ricerca;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Spese per l’iscrizione e la partecipazione a convegni, sia in Italia che all’estero;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Spese connesse all’iscrizione a corsi di formazione, a </a:t>
            </a:r>
            <a:r>
              <a:rPr lang="it-IT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summer</a:t>
            </a:r>
            <a:r>
              <a:rPr lang="it-IT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winter school purché tali corsi siano considerati congruenti con il programma di ricerca e fondamentali per il suo sviluppo;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Spese per l’acquisto di riproduzioni di materiale utile per il programma di ricerca (fotografie, fotocopie, riproduzioni digitali di manoscritti, libri antichi, documenti d’archivio, ecc.);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Spese per pubblicazioni;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Software specialistici (licenza annuale o comunque di durata non superiore a quella del corso)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6356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A68C6D-258D-E5EA-9A32-1FD42F75F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0DD12A-2AFF-92F4-2869-31FBB83BA3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E943F85-9059-8F27-3206-6F21AA4A9E4B}"/>
              </a:ext>
            </a:extLst>
          </p:cNvPr>
          <p:cNvSpPr txBox="1"/>
          <p:nvPr/>
        </p:nvSpPr>
        <p:spPr>
          <a:xfrm>
            <a:off x="3159890" y="1146114"/>
            <a:ext cx="8681011" cy="5230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ALTRI FONDI DI DIPARTIMENTO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it-IT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Revisioni linguistiche</a:t>
            </a:r>
            <a:endParaRPr lang="it-IT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dottorato mette a disposizione fondi destinati alla revisione linguistica di articoli scritti dai dottorandi con l’obiettivo di favorire l’internazionalizzazione della loro ricerca.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it-IT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15031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509C0D-4DD5-9460-0CA4-E6FD4CCAC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6F70F2-31BA-C5BE-284F-54790373A3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C5EDFA9-7C90-AD92-A673-9603497E89E3}"/>
              </a:ext>
            </a:extLst>
          </p:cNvPr>
          <p:cNvSpPr txBox="1"/>
          <p:nvPr/>
        </p:nvSpPr>
        <p:spPr>
          <a:xfrm>
            <a:off x="3217763" y="532935"/>
            <a:ext cx="8974237" cy="56959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FONDI DI ATENEO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Materiale bibliografico</a:t>
            </a:r>
            <a:endParaRPr lang="it-IT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L’acquisizione di materiale librario e documentario viene effettuata da parte del Sistema Bibliotecario d'Ateneo. Gli utenti possono </a:t>
            </a:r>
            <a:r>
              <a:rPr lang="it-IT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proporre l’acquisto</a:t>
            </a: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di un libro o l’</a:t>
            </a:r>
            <a:r>
              <a:rPr lang="it-IT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abbonamento a un periodico</a:t>
            </a: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scrivendo a uno dei seguenti indirizzi, a seconda dell’area disciplinare di pertinenza: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it-IT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Scienze e Medicina: </a:t>
            </a:r>
            <a:r>
              <a:rPr lang="it-IT" sz="2000" b="1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acquistiSTM.biblioteca@unimib.it</a:t>
            </a:r>
            <a:endParaRPr lang="it-IT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Diritto, Economia, Statistica: </a:t>
            </a:r>
            <a:r>
              <a:rPr lang="it-IT" sz="2000" b="1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acquistiDES.biblioteca@unimib.it</a:t>
            </a:r>
            <a:endParaRPr lang="it-IT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it-IT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Psicologia, Sociologia, Scienze della formazione: </a:t>
            </a:r>
            <a:r>
              <a:rPr lang="it-IT" sz="2000" b="1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acquistiPSF.biblioteca@unimib.it</a:t>
            </a:r>
            <a:endParaRPr lang="it-IT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proposte devono risultare </a:t>
            </a:r>
            <a:r>
              <a:rPr lang="it-IT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coerenti con le esigenze di ricerca</a:t>
            </a: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dell’Ateneo; per ogni area disciplinare un professore incaricato può essere chiamato a valutare la pertinenza della richiesta.</a:t>
            </a:r>
          </a:p>
        </p:txBody>
      </p:sp>
    </p:spTree>
    <p:extLst>
      <p:ext uri="{BB962C8B-B14F-4D97-AF65-F5344CB8AC3E}">
        <p14:creationId xmlns:p14="http://schemas.microsoft.com/office/powerpoint/2010/main" val="1007678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94C03C-1F81-D1DA-AD9E-58D37CDEC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025820-6645-B87F-7221-A0E9E7C068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4B85745-9953-445E-9040-22405A10AAA0}"/>
              </a:ext>
            </a:extLst>
          </p:cNvPr>
          <p:cNvSpPr txBox="1"/>
          <p:nvPr/>
        </p:nvSpPr>
        <p:spPr>
          <a:xfrm>
            <a:off x="3067293" y="899589"/>
            <a:ext cx="8974237" cy="5058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SPESE NON AMMISSIBILI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Acquisto di computer</a:t>
            </a:r>
            <a:endParaRPr lang="it-IT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Gli acquisti di hardware effettuati con fondi dell’Ateneo restano di proprietà dell’Università: si vuole pertanto evitare di ritrovarsi in Dipartimento un gran numero di PC usati, non ancora obsoleti e tuttavia inutilizzati. Inoltre, sarebbero a carico del Dipartimento tutte le problematiche riguardanti l’eventuale mancata riconsegna, i furti e i malfunzionamenti.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maggior parte delle postazioni assegnate ai dottorandi sono peraltro dotate di PC fisso e in Dipartimento sono comunque disponibili PC portatili che possono essere messi a disposizione in caso di necessità.</a:t>
            </a:r>
          </a:p>
        </p:txBody>
      </p:sp>
    </p:spTree>
    <p:extLst>
      <p:ext uri="{BB962C8B-B14F-4D97-AF65-F5344CB8AC3E}">
        <p14:creationId xmlns:p14="http://schemas.microsoft.com/office/powerpoint/2010/main" val="2622238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97022B-EA63-445A-5FFF-053EA80F3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11C6D1-B9F5-7504-B4F6-C36C403F83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22877" y="520861"/>
            <a:ext cx="8218024" cy="598411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br>
              <a:rPr lang="it-IT" sz="3200" dirty="0">
                <a:latin typeface="Arial" pitchFamily="34"/>
                <a:cs typeface="Arial" pitchFamily="34"/>
              </a:rPr>
            </a:br>
            <a:br>
              <a:rPr lang="it-IT" sz="4000" b="1" dirty="0">
                <a:latin typeface="Arial" pitchFamily="34"/>
                <a:cs typeface="Arial" pitchFamily="34"/>
              </a:rPr>
            </a:br>
            <a:endParaRPr lang="it-IT" sz="4000" b="1" dirty="0">
              <a:latin typeface="Arial" pitchFamily="34"/>
              <a:cs typeface="Arial" pitchFamily="34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21F8114-775C-0F61-1862-B155A95237B0}"/>
              </a:ext>
            </a:extLst>
          </p:cNvPr>
          <p:cNvSpPr txBox="1"/>
          <p:nvPr/>
        </p:nvSpPr>
        <p:spPr>
          <a:xfrm>
            <a:off x="3067293" y="353028"/>
            <a:ext cx="8974237" cy="58643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SPESE NON AMMISSIBILI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Stampa della tesi</a:t>
            </a:r>
            <a:endParaRPr lang="it-IT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Gli uffici non richiedono copie </a:t>
            </a: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stampate e rilegate della tesi</a:t>
            </a:r>
            <a:r>
              <a:rPr lang="it-IT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Presso il Dipartimento sono disponibili </a:t>
            </a:r>
            <a:r>
              <a:rPr lang="it-IT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stampanti e rilegatrici a spirale per chi avesse necessità di una copia cartacea.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spesa per la stampa e la rilegatura sarà pertanto autorizzata solo su specifica richiesta della commissione d’esame finale. La relativa procedura sarà gestita dal Centro servizi.</a:t>
            </a:r>
            <a:endParaRPr lang="it-IT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Corsi di lingue</a:t>
            </a:r>
            <a:endParaRPr lang="it-IT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l’inglese, si ritiene che ormai i dottorandi dovrebbero arrivare al corso con un livello di inglese adeguato.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altre lingue si può prevedere la valutazione del tutor.</a:t>
            </a:r>
          </a:p>
        </p:txBody>
      </p:sp>
    </p:spTree>
    <p:extLst>
      <p:ext uri="{BB962C8B-B14F-4D97-AF65-F5344CB8AC3E}">
        <p14:creationId xmlns:p14="http://schemas.microsoft.com/office/powerpoint/2010/main" val="8195527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1243</Words>
  <Application>Microsoft Office PowerPoint</Application>
  <PresentationFormat>Widescreen</PresentationFormat>
  <Paragraphs>117</Paragraphs>
  <Slides>16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4" baseType="lpstr">
      <vt:lpstr>Aptos</vt:lpstr>
      <vt:lpstr>Arial</vt:lpstr>
      <vt:lpstr>Calibri</vt:lpstr>
      <vt:lpstr>Calibri Light</vt:lpstr>
      <vt:lpstr>Segoe Sans</vt:lpstr>
      <vt:lpstr>Symbol</vt:lpstr>
      <vt:lpstr>Times New Roman</vt:lpstr>
      <vt:lpstr>Tema di Office</vt:lpstr>
      <vt:lpstr>Presentazione standard di PowerPoint</vt:lpstr>
      <vt:lpstr>Dottorato di ricerca in Scienze giuridiche  Linee guida utilizzo fondi dottorato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marta.costantino@unimib.it</dc:creator>
  <cp:lastModifiedBy>anna.signorini@unimib.it</cp:lastModifiedBy>
  <cp:revision>14</cp:revision>
  <dcterms:created xsi:type="dcterms:W3CDTF">2024-11-27T12:41:19Z</dcterms:created>
  <dcterms:modified xsi:type="dcterms:W3CDTF">2026-01-27T09:57:40Z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0x010100D1EB7D74C1E24C4DBBDE56A15CA1ED44</vt:lpwstr>
  </property>
  <property fmtid="{D5CDD505-2E9C-101B-9397-08002B2CF9AE}" pid="3" name="MediaServiceImageTags">
    <vt:lpwstr/>
  </property>
</Properties>
</file>